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91" r:id="rId5"/>
  </p:sldMasterIdLst>
  <p:notesMasterIdLst>
    <p:notesMasterId r:id="rId8"/>
  </p:notesMasterIdLst>
  <p:sldIdLst>
    <p:sldId id="434" r:id="rId6"/>
    <p:sldId id="455" r:id="rId7"/>
  </p:sldIdLst>
  <p:sldSz cx="14995525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anshi Chen" initials="WC" lastIdx="1" clrIdx="0">
    <p:extLst>
      <p:ext uri="{19B8F6BF-5375-455C-9EA6-DF929625EA0E}">
        <p15:presenceInfo xmlns:p15="http://schemas.microsoft.com/office/powerpoint/2012/main" userId="S::wanshic@qti.qualcomm.com::3a7dbef4-3474-47c6-9897-007f5734efb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66FF"/>
    <a:srgbClr val="1E9657"/>
    <a:srgbClr val="663300"/>
    <a:srgbClr val="FA7100"/>
    <a:srgbClr val="92D050"/>
    <a:srgbClr val="C5C5C5"/>
    <a:srgbClr val="C800BE"/>
    <a:srgbClr val="FFA7A7"/>
    <a:srgbClr val="53FFA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ADAD430-4A6B-444F-B8B4-074CA0F3ACE4}" v="8" dt="2024-03-20T12:19:26.70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71" autoAdjust="0"/>
    <p:restoredTop sz="96357" autoAdjust="0"/>
  </p:normalViewPr>
  <p:slideViewPr>
    <p:cSldViewPr snapToGrid="0">
      <p:cViewPr varScale="1">
        <p:scale>
          <a:sx n="74" d="100"/>
          <a:sy n="74" d="100"/>
        </p:scale>
        <p:origin x="92" y="18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3840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0" Type="http://schemas.openxmlformats.org/officeDocument/2006/relationships/presProps" Target="presProps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anshi Chen" userId="3a7dbef4-3474-47c6-9897-007f5734efb0" providerId="ADAL" clId="{FF046C8C-0AD4-4967-A4F5-5956AEE7CD4D}"/>
    <pc:docChg chg="modSld">
      <pc:chgData name="Wanshi Chen" userId="3a7dbef4-3474-47c6-9897-007f5734efb0" providerId="ADAL" clId="{FF046C8C-0AD4-4967-A4F5-5956AEE7CD4D}" dt="2024-03-20T13:37:08.761" v="3" actId="20577"/>
      <pc:docMkLst>
        <pc:docMk/>
      </pc:docMkLst>
      <pc:sldChg chg="modSp mod">
        <pc:chgData name="Wanshi Chen" userId="3a7dbef4-3474-47c6-9897-007f5734efb0" providerId="ADAL" clId="{FF046C8C-0AD4-4967-A4F5-5956AEE7CD4D}" dt="2024-03-20T13:37:08.761" v="3" actId="20577"/>
        <pc:sldMkLst>
          <pc:docMk/>
          <pc:sldMk cId="399343419" sldId="434"/>
        </pc:sldMkLst>
        <pc:spChg chg="mod">
          <ac:chgData name="Wanshi Chen" userId="3a7dbef4-3474-47c6-9897-007f5734efb0" providerId="ADAL" clId="{FF046C8C-0AD4-4967-A4F5-5956AEE7CD4D}" dt="2024-03-20T13:37:08.761" v="3" actId="20577"/>
          <ac:spMkLst>
            <pc:docMk/>
            <pc:sldMk cId="399343419" sldId="434"/>
            <ac:spMk id="4" creationId="{383B80EF-453E-44A1-A570-F84B9499B06E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12/3/2024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5563" y="1143000"/>
            <a:ext cx="67468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17"/>
            <a:ext cx="13625855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6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306901" indent="-306901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2132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609566" indent="-302667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18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845352" indent="-228587">
              <a:spcBef>
                <a:spcPts val="0"/>
              </a:spcBef>
              <a:spcAft>
                <a:spcPts val="800"/>
              </a:spcAft>
              <a:buSzPct val="66000"/>
              <a:buFont typeface="Wingdings" panose="05000000000000000000" pitchFamily="2" charset="2"/>
              <a:buChar char="§"/>
              <a:defRPr sz="159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1068859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538315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497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679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15787" y="6198577"/>
            <a:ext cx="1654940" cy="56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5691" y="372352"/>
            <a:ext cx="13495974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685697" y="717056"/>
            <a:ext cx="13492774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DCDED975-CFE7-49E4-ACAD-F0EA43FC8E8B}"/>
              </a:ext>
            </a:extLst>
          </p:cNvPr>
          <p:cNvSpPr/>
          <p:nvPr userDrawn="1"/>
        </p:nvSpPr>
        <p:spPr>
          <a:xfrm>
            <a:off x="2269969" y="6319707"/>
            <a:ext cx="2517598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599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2">
            <a:extLst>
              <a:ext uri="{FF2B5EF4-FFF2-40B4-BE49-F238E27FC236}">
                <a16:creationId xmlns:a16="http://schemas.microsoft.com/office/drawing/2014/main" xmlns="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xmlns="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xmlns="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572" y="18"/>
            <a:ext cx="6328839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4668" y="2130447"/>
            <a:ext cx="12746197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26260" y="3839308"/>
            <a:ext cx="10496869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66" indent="0" algn="ctr">
              <a:buNone/>
              <a:defRPr/>
            </a:lvl2pPr>
            <a:lvl3pPr marL="1219133" indent="0" algn="ctr">
              <a:buNone/>
              <a:defRPr/>
            </a:lvl3pPr>
            <a:lvl4pPr marL="1828697" indent="0" algn="ctr">
              <a:buNone/>
              <a:defRPr/>
            </a:lvl4pPr>
            <a:lvl5pPr marL="2438263" indent="0" algn="ctr">
              <a:buNone/>
              <a:defRPr/>
            </a:lvl5pPr>
            <a:lvl6pPr marL="3047830" indent="0" algn="ctr">
              <a:buNone/>
              <a:defRPr/>
            </a:lvl6pPr>
            <a:lvl7pPr marL="3657396" indent="0" algn="ctr">
              <a:buNone/>
              <a:defRPr/>
            </a:lvl7pPr>
            <a:lvl8pPr marL="4266963" indent="0" algn="ctr">
              <a:buNone/>
              <a:defRPr/>
            </a:lvl8pPr>
            <a:lvl9pPr marL="4876529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176" indent="-457176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n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5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5372178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10059990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684362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10056747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5368935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19166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69849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1120532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87302" y="6417413"/>
            <a:ext cx="413264" cy="1681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sldNum="0" hdr="0" dt="0"/>
  <p:txStyles>
    <p:titleStyle>
      <a:lvl1pPr algn="l" defTabSz="1219133" rtl="0" eaLnBrk="1" latinLnBrk="0" hangingPunct="1">
        <a:spcBef>
          <a:spcPct val="0"/>
        </a:spcBef>
        <a:buNone/>
        <a:defRPr sz="2666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6" indent="-457176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2" kern="1200">
          <a:solidFill>
            <a:schemeClr val="tx1"/>
          </a:solidFill>
          <a:latin typeface="+mn-lt"/>
          <a:ea typeface="+mn-ea"/>
          <a:cs typeface="+mn-cs"/>
        </a:defRPr>
      </a:lvl2pPr>
      <a:lvl3pPr marL="152391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1" kern="1200">
          <a:solidFill>
            <a:schemeClr val="tx1"/>
          </a:solidFill>
          <a:latin typeface="+mn-lt"/>
          <a:ea typeface="+mn-ea"/>
          <a:cs typeface="+mn-cs"/>
        </a:defRPr>
      </a:lvl3pPr>
      <a:lvl4pPr marL="213348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6" kern="1200">
          <a:solidFill>
            <a:schemeClr val="tx1"/>
          </a:solidFill>
          <a:latin typeface="+mn-lt"/>
          <a:ea typeface="+mn-ea"/>
          <a:cs typeface="+mn-cs"/>
        </a:defRPr>
      </a:lvl4pPr>
      <a:lvl5pPr marL="2743047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»"/>
        <a:defRPr sz="2666" kern="1200">
          <a:solidFill>
            <a:schemeClr val="tx1"/>
          </a:solidFill>
          <a:latin typeface="+mn-lt"/>
          <a:ea typeface="+mn-ea"/>
          <a:cs typeface="+mn-cs"/>
        </a:defRPr>
      </a:lvl5pPr>
      <a:lvl6pPr marL="3352613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6pPr>
      <a:lvl7pPr marL="3962179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7pPr>
      <a:lvl8pPr marL="457174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8pPr>
      <a:lvl9pPr marL="518131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xmlns="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153009" y="228600"/>
            <a:ext cx="984602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xmlns="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796641" y="1454152"/>
            <a:ext cx="13756312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xmlns="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701131" y="3304123"/>
            <a:ext cx="1277189" cy="301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xmlns="" id="{10107ACB-6C9C-4721-BBBF-F429AA9FB76B}"/>
              </a:ext>
            </a:extLst>
          </p:cNvPr>
          <p:cNvSpPr txBox="1">
            <a:spLocks/>
          </p:cNvSpPr>
          <p:nvPr userDrawn="1"/>
        </p:nvSpPr>
        <p:spPr>
          <a:xfrm>
            <a:off x="687301" y="6421261"/>
            <a:ext cx="650431" cy="164340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068" dirty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t>Slide </a:t>
            </a: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5pPr>
      <a:lvl6pPr marL="609566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3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697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26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457176" indent="-457176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732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1">
          <a:solidFill>
            <a:schemeClr val="tx1"/>
          </a:solidFill>
          <a:latin typeface="+mn-lt"/>
        </a:defRPr>
      </a:lvl2pPr>
      <a:lvl3pPr marL="1523915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6">
          <a:solidFill>
            <a:schemeClr val="tx1"/>
          </a:solidFill>
          <a:latin typeface="+mn-lt"/>
        </a:defRPr>
      </a:lvl3pPr>
      <a:lvl4pPr marL="2133481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6">
          <a:solidFill>
            <a:schemeClr val="tx1"/>
          </a:solidFill>
          <a:latin typeface="+mn-lt"/>
        </a:defRPr>
      </a:lvl4pPr>
      <a:lvl5pPr marL="2743047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2">
          <a:solidFill>
            <a:schemeClr val="tx1"/>
          </a:solidFill>
          <a:latin typeface="+mn-lt"/>
        </a:defRPr>
      </a:lvl5pPr>
      <a:lvl6pPr marL="3352613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6pPr>
      <a:lvl7pPr marL="3962179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7pPr>
      <a:lvl8pPr marL="4571745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8pPr>
      <a:lvl9pPr marL="5181311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47535" y="2369287"/>
            <a:ext cx="12746197" cy="1470025"/>
          </a:xfrm>
        </p:spPr>
        <p:txBody>
          <a:bodyPr/>
          <a:lstStyle/>
          <a:p>
            <a:r>
              <a:rPr lang="en-US" sz="4800" dirty="0" smtClean="0"/>
              <a:t>Proposal on 6G SA2 SI completion data</a:t>
            </a:r>
            <a:endParaRPr lang="en-US" sz="48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06913" y="4127179"/>
            <a:ext cx="10324867" cy="1752600"/>
          </a:xfrm>
        </p:spPr>
        <p:txBody>
          <a:bodyPr/>
          <a:lstStyle/>
          <a:p>
            <a:r>
              <a:rPr lang="en-US" u="sng" dirty="0"/>
              <a:t>Source</a:t>
            </a:r>
            <a:r>
              <a:rPr lang="en-US" u="sng" dirty="0" smtClean="0"/>
              <a:t>: </a:t>
            </a:r>
            <a:r>
              <a:rPr lang="en-US" altLang="zh-CN" u="sng" dirty="0" smtClean="0"/>
              <a:t>ZTE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383B80EF-453E-44A1-A570-F84B9499B06E}"/>
              </a:ext>
            </a:extLst>
          </p:cNvPr>
          <p:cNvSpPr txBox="1"/>
          <p:nvPr/>
        </p:nvSpPr>
        <p:spPr>
          <a:xfrm>
            <a:off x="11699192" y="367469"/>
            <a:ext cx="188308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3GPP </a:t>
            </a:r>
            <a:r>
              <a:rPr lang="en-US" b="1" dirty="0" smtClean="0"/>
              <a:t>TSG </a:t>
            </a:r>
            <a:r>
              <a:rPr lang="en-US" altLang="zh-CN" b="1" dirty="0" smtClean="0"/>
              <a:t>SA</a:t>
            </a:r>
            <a:r>
              <a:rPr lang="en-US" b="1" dirty="0" smtClean="0"/>
              <a:t>#106</a:t>
            </a:r>
            <a:endParaRPr lang="en-US" b="1" dirty="0"/>
          </a:p>
          <a:p>
            <a:r>
              <a:rPr lang="en-US" b="1" dirty="0" smtClean="0"/>
              <a:t>Dec </a:t>
            </a:r>
            <a:r>
              <a:rPr lang="en-US" b="1" dirty="0" smtClean="0"/>
              <a:t>10-13, </a:t>
            </a:r>
            <a:r>
              <a:rPr lang="en-US" b="1" dirty="0" smtClean="0"/>
              <a:t>2024</a:t>
            </a:r>
            <a:endParaRPr lang="en-US" b="1" dirty="0"/>
          </a:p>
          <a:p>
            <a:r>
              <a:rPr lang="en-US" b="1" smtClean="0">
                <a:solidFill>
                  <a:srgbClr val="0000FF"/>
                </a:solidFill>
              </a:rPr>
              <a:t>SP-241854</a:t>
            </a:r>
            <a:endParaRPr lang="en-US" b="1" dirty="0">
              <a:solidFill>
                <a:srgbClr val="0000FF"/>
              </a:solidFill>
            </a:endParaRPr>
          </a:p>
          <a:p>
            <a:r>
              <a:rPr lang="en-US" b="1" dirty="0">
                <a:solidFill>
                  <a:srgbClr val="0000FF"/>
                </a:solidFill>
              </a:rPr>
              <a:t>AI </a:t>
            </a:r>
            <a:r>
              <a:rPr lang="en-US" b="1" dirty="0" smtClean="0">
                <a:solidFill>
                  <a:srgbClr val="0000FF"/>
                </a:solidFill>
              </a:rPr>
              <a:t>5.4</a:t>
            </a:r>
            <a:endParaRPr lang="en-US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33759" y="161223"/>
            <a:ext cx="9846020" cy="1143000"/>
          </a:xfrm>
        </p:spPr>
        <p:txBody>
          <a:bodyPr/>
          <a:lstStyle/>
          <a:p>
            <a:r>
              <a:rPr lang="en-US" altLang="zh-CN" dirty="0" smtClean="0"/>
              <a:t>Background and 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77391" y="1304223"/>
            <a:ext cx="13930011" cy="5279457"/>
          </a:xfrm>
        </p:spPr>
        <p:txBody>
          <a:bodyPr/>
          <a:lstStyle/>
          <a:p>
            <a:r>
              <a:rPr lang="en-GB" altLang="zh-CN" sz="2000" dirty="0" smtClean="0"/>
              <a:t>Background and Proposal</a:t>
            </a:r>
          </a:p>
          <a:p>
            <a:pPr lvl="1"/>
            <a:r>
              <a:rPr lang="en-GB" altLang="zh-CN" sz="1800" dirty="0" smtClean="0"/>
              <a:t>The </a:t>
            </a:r>
            <a:r>
              <a:rPr lang="en-GB" altLang="zh-CN" sz="1800" dirty="0"/>
              <a:t>following timeline for the 6G study items (SI) has been endorsed at TSG#103 (see SP-240458):</a:t>
            </a:r>
          </a:p>
          <a:p>
            <a:pPr lvl="1"/>
            <a:r>
              <a:rPr lang="en-GB" altLang="zh-CN" sz="1800" b="1" dirty="0" smtClean="0"/>
              <a:t>6G </a:t>
            </a:r>
            <a:r>
              <a:rPr lang="en-GB" altLang="zh-CN" sz="1800" b="1" dirty="0"/>
              <a:t>SI Approval:</a:t>
            </a:r>
            <a:endParaRPr lang="en-GB" altLang="zh-CN" sz="1800" dirty="0"/>
          </a:p>
          <a:p>
            <a:pPr lvl="2"/>
            <a:r>
              <a:rPr lang="en-GB" altLang="zh-CN" sz="1400" dirty="0"/>
              <a:t>SA1 SI Approval: TSG#105 (September 2024)</a:t>
            </a:r>
          </a:p>
          <a:p>
            <a:pPr lvl="2"/>
            <a:r>
              <a:rPr lang="en-GB" altLang="zh-CN" sz="1400" dirty="0"/>
              <a:t>SA2 SI Approval: TSG#108 (June 2025)</a:t>
            </a:r>
          </a:p>
          <a:p>
            <a:pPr lvl="2"/>
            <a:r>
              <a:rPr lang="en-GB" altLang="zh-CN" sz="1400" dirty="0"/>
              <a:t>Other SA Working Groups (SA3, SA4, SA5, SA6): to be determined at a future TSG meeting.</a:t>
            </a:r>
          </a:p>
          <a:p>
            <a:pPr lvl="1"/>
            <a:r>
              <a:rPr lang="en-GB" altLang="zh-CN" sz="1800" b="1" dirty="0" smtClean="0"/>
              <a:t>6G </a:t>
            </a:r>
            <a:r>
              <a:rPr lang="en-GB" altLang="zh-CN" sz="1800" b="1" dirty="0"/>
              <a:t>SI Completion:</a:t>
            </a:r>
            <a:endParaRPr lang="en-GB" altLang="zh-CN" sz="1800" dirty="0"/>
          </a:p>
          <a:p>
            <a:pPr lvl="2"/>
            <a:r>
              <a:rPr lang="en-GB" altLang="zh-CN" sz="1400" dirty="0"/>
              <a:t>SA1 SI Completion: March 2026</a:t>
            </a:r>
          </a:p>
          <a:p>
            <a:pPr lvl="2"/>
            <a:r>
              <a:rPr lang="en-GB" altLang="zh-CN" sz="1400" dirty="0"/>
              <a:t>SA2 SI Completion: December 2026 or March 2027 (to be confirmed at a future TSG meeting</a:t>
            </a:r>
            <a:r>
              <a:rPr lang="en-GB" altLang="zh-CN" sz="1400" dirty="0" smtClean="0"/>
              <a:t>).</a:t>
            </a:r>
            <a:endParaRPr lang="en-GB" altLang="zh-CN" sz="2000" dirty="0" smtClean="0"/>
          </a:p>
          <a:p>
            <a:pPr lvl="1"/>
            <a:r>
              <a:rPr lang="en-US" altLang="zh-CN" sz="1469" b="1" dirty="0" smtClean="0">
                <a:solidFill>
                  <a:srgbClr val="FF0000"/>
                </a:solidFill>
              </a:rPr>
              <a:t>This paper propose to set the SA2 SI Completion data to March 2027</a:t>
            </a:r>
          </a:p>
          <a:p>
            <a:endParaRPr lang="en-US" altLang="zh-CN" sz="2000" dirty="0" smtClean="0"/>
          </a:p>
          <a:p>
            <a:r>
              <a:rPr lang="en-US" altLang="zh-CN" sz="2000" dirty="0" smtClean="0"/>
              <a:t>Discussion</a:t>
            </a:r>
            <a:endParaRPr lang="en-GB" altLang="zh-CN" sz="2000" dirty="0" smtClean="0"/>
          </a:p>
          <a:p>
            <a:pPr lvl="1"/>
            <a:r>
              <a:rPr lang="en-GB" altLang="zh-CN" sz="1800" dirty="0" smtClean="0"/>
              <a:t>In R20, 5GA and 6G will be discussed in parallel. R20 5GA </a:t>
            </a:r>
            <a:r>
              <a:rPr lang="en-US" altLang="zh-CN" sz="1800" dirty="0" smtClean="0"/>
              <a:t>will be 100% </a:t>
            </a:r>
            <a:r>
              <a:rPr lang="en-GB" altLang="zh-CN" sz="1800" dirty="0" smtClean="0"/>
              <a:t>completed at Sep 2026, and many maintenance work are expected in Q4. It is too rush to set the deadline for 6G study at Dec 2026.</a:t>
            </a:r>
          </a:p>
          <a:p>
            <a:pPr lvl="1"/>
            <a:r>
              <a:rPr lang="en-US" altLang="zh-CN" sz="1800" dirty="0" smtClean="0"/>
              <a:t>6G is a new </a:t>
            </a:r>
            <a:r>
              <a:rPr lang="en-US" altLang="zh-CN" sz="1800" dirty="0"/>
              <a:t>generation and it is good opportunity to consider the lessons learnt from 5G and . Also new services in 6G are also very critical for 6G success. Therefore it is benefit to </a:t>
            </a:r>
            <a:r>
              <a:rPr lang="en-US" altLang="zh-CN" sz="1800" dirty="0" smtClean="0"/>
              <a:t>have </a:t>
            </a:r>
            <a:r>
              <a:rPr lang="en-US" altLang="zh-CN" sz="1800" dirty="0"/>
              <a:t>a longer study period ( i.e. one more additional quarter </a:t>
            </a:r>
            <a:r>
              <a:rPr lang="en-US" altLang="zh-CN" sz="1800" dirty="0" smtClean="0"/>
              <a:t>), mainly for evaluation and conclusion</a:t>
            </a:r>
            <a:r>
              <a:rPr lang="en-US" altLang="zh-CN" sz="1800" dirty="0" smtClean="0"/>
              <a:t>.</a:t>
            </a:r>
            <a:endParaRPr lang="en-US" altLang="zh-CN" sz="1800" dirty="0"/>
          </a:p>
          <a:p>
            <a:pPr lvl="1"/>
            <a:r>
              <a:rPr lang="en-US" altLang="zh-CN" sz="1800" dirty="0" smtClean="0"/>
              <a:t>6G work item can be discussed at any time when some parts of the 6G study item are concluded.</a:t>
            </a:r>
            <a:endParaRPr lang="en-GB" altLang="zh-CN" sz="1800" dirty="0"/>
          </a:p>
        </p:txBody>
      </p:sp>
    </p:spTree>
    <p:extLst>
      <p:ext uri="{BB962C8B-B14F-4D97-AF65-F5344CB8AC3E}">
        <p14:creationId xmlns:p14="http://schemas.microsoft.com/office/powerpoint/2010/main" val="1284469452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6b85689de342f917fa1496256cffb8df">
  <xsd:schema xmlns:xsd="http://www.w3.org/2001/XMLSchema" xmlns:xs="http://www.w3.org/2001/XMLSchema" xmlns:p="http://schemas.microsoft.com/office/2006/metadata/properties" xmlns:ns3="cc9c437c-ae0c-4066-8d90-a0f7de786127" xmlns:ns4="ba37140e-f4c5-4a6c-a9b4-20a691ce6c8a" targetNamespace="http://schemas.microsoft.com/office/2006/metadata/properties" ma:root="true" ma:fieldsID="f90c17ef47a347154e719feafb81c330" ns3:_="" ns4:_="">
    <xsd:import namespace="cc9c437c-ae0c-4066-8d90-a0f7de786127"/>
    <xsd:import namespace="ba37140e-f4c5-4a6c-a9b4-20a691ce6c8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EC90C7EC-2BC4-48C8-A54B-2D34BE94A9A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ba37140e-f4c5-4a6c-a9b4-20a691ce6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C1CAB7F-CE2F-452A-A740-76C04B15B7C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28B41B4-59F2-41CD-9393-3870078F4CFA}">
  <ds:schemaRefs>
    <ds:schemaRef ds:uri="http://purl.org/dc/terms/"/>
    <ds:schemaRef ds:uri="http://purl.org/dc/elements/1.1/"/>
    <ds:schemaRef ds:uri="http://schemas.microsoft.com/office/infopath/2007/PartnerControls"/>
    <ds:schemaRef ds:uri="http://schemas.microsoft.com/office/2006/documentManagement/types"/>
    <ds:schemaRef ds:uri="http://schemas.microsoft.com/office/2006/metadata/properties"/>
    <ds:schemaRef ds:uri="http://www.w3.org/XML/1998/namespace"/>
    <ds:schemaRef ds:uri="http://schemas.openxmlformats.org/package/2006/metadata/core-properties"/>
    <ds:schemaRef ds:uri="ba37140e-f4c5-4a6c-a9b4-20a691ce6c8a"/>
    <ds:schemaRef ds:uri="cc9c437c-ae0c-4066-8d90-a0f7de786127"/>
    <ds:schemaRef ds:uri="http://purl.org/dc/dcmitype/"/>
  </ds:schemaRefs>
</ds:datastoreItem>
</file>

<file path=docMetadata/LabelInfo.xml><?xml version="1.0" encoding="utf-8"?>
<clbl:labelList xmlns:clbl="http://schemas.microsoft.com/office/2020/mipLabelMetadata">
  <clbl:label id="{46c98d88-e344-4ed4-8496-4ed7712e255d}" enabled="0" method="" siteId="{46c98d88-e344-4ed4-8496-4ed7712e255d}" removed="1"/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72069</TotalTime>
  <Words>256</Words>
  <Application>Microsoft Office PowerPoint</Application>
  <PresentationFormat>自定义</PresentationFormat>
  <Paragraphs>22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Nokia Pure Headline Ultra Light</vt:lpstr>
      <vt:lpstr>Nokia Pure Text</vt:lpstr>
      <vt:lpstr>Nokia Pure Text Light</vt:lpstr>
      <vt:lpstr>宋体</vt:lpstr>
      <vt:lpstr>Arial</vt:lpstr>
      <vt:lpstr>Calibri</vt:lpstr>
      <vt:lpstr>Wingdings</vt:lpstr>
      <vt:lpstr>Nokia White Master with headline</vt:lpstr>
      <vt:lpstr>2_Office Theme</vt:lpstr>
      <vt:lpstr>Proposal on 6G SA2 SI completion data</vt:lpstr>
      <vt:lpstr>Background and 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ZTE</cp:lastModifiedBy>
  <cp:revision>749</cp:revision>
  <dcterms:created xsi:type="dcterms:W3CDTF">2018-05-24T11:49:12Z</dcterms:created>
  <dcterms:modified xsi:type="dcterms:W3CDTF">2024-12-03T12:32:51Z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ContentTypeId">
    <vt:lpwstr>0x010100EB28163D68FE8E4D9361964FDD814FC4</vt:lpwstr>
  </property>
  <property fmtid="{D5CDD505-2E9C-101B-9397-08002B2CF9AE}" pid="9" name="_2015_ms_pID_725343">
    <vt:lpwstr>(3)w6nR1ms3cCKtw04bBSRPVovrugIKHjFGGD0rDQIh6dRJoK/j5ZyV9NsYwuSP/o+9b+vXzwR6
QPuVdCmcuvhwzokV+PC9GMBbjLAoFXNBnO6o7dbB9h2LBarjsXXfIDDV+6iI4YSWdyGdbXKA
HHQbs4wI+VuaTAX1iVbrVwrD7Y/1RF+ExXlRJTbE8ceWRCTj9cnkUDYZrn0v88nCPo5VaK7S
90QGosHMuyjvLYnVtN</vt:lpwstr>
  </property>
  <property fmtid="{D5CDD505-2E9C-101B-9397-08002B2CF9AE}" pid="10" name="_2015_ms_pID_7253431">
    <vt:lpwstr>fMOQqDDj5uYb/WslOZxzfKrC9xsPWjz8NvX4wESh5+JHLTC5onuiJf
7/FD+V84tfDC8jWu7xCgV7PDjQ24KaRt/x9qSMLPxf2vPpfbco4oHha9Q7r2KWwFNZpRdwn8
Do+SrE89lrlbu8g3oxIGgL59TAs6mLr97gDCitV3r/YnlSudiDEMz7lfhCbXxziutGcRKjtN
TDzWf7y9T3+s9aUiAqDMjZgdCrho6ffi8dwG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1709274339</vt:lpwstr>
  </property>
  <property fmtid="{D5CDD505-2E9C-101B-9397-08002B2CF9AE}" pid="15" name="_2015_ms_pID_7253432">
    <vt:lpwstr>DA==</vt:lpwstr>
  </property>
</Properties>
</file>